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</p:sldIdLst>
  <p:sldSz cx="18288000" cy="10287000"/>
  <p:notesSz cx="6858000" cy="9144000"/>
  <p:embeddedFontLst>
    <p:embeddedFont>
      <p:font typeface="Norwester" charset="1" panose="00000506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Roboto" charset="1" panose="02000000000000000000"/>
      <p:regular r:id="rId11"/>
    </p:embeddedFont>
    <p:embeddedFont>
      <p:font typeface="Roboto Bold" charset="1" panose="02000000000000000000"/>
      <p:regular r:id="rId12"/>
    </p:embeddedFont>
    <p:embeddedFont>
      <p:font typeface="Roboto Italics" charset="1" panose="02000000000000000000"/>
      <p:regular r:id="rId13"/>
    </p:embeddedFont>
    <p:embeddedFont>
      <p:font typeface="Roboto Bold Italics" charset="1" panose="02000000000000000000"/>
      <p:regular r:id="rId14"/>
    </p:embeddedFont>
    <p:embeddedFont>
      <p:font typeface="HK Grotesk Pro" charset="1" panose="00000500000000000000"/>
      <p:regular r:id="rId15"/>
    </p:embeddedFont>
    <p:embeddedFont>
      <p:font typeface="HK Grotesk Pro Bold" charset="1" panose="00000800000000000000"/>
      <p:regular r:id="rId16"/>
    </p:embeddedFont>
    <p:embeddedFont>
      <p:font typeface="HK Grotesk Pro Italics" charset="1" panose="00000500000000000000"/>
      <p:regular r:id="rId17"/>
    </p:embeddedFont>
    <p:embeddedFont>
      <p:font typeface="HK Grotesk Pro Bold Italics" charset="1" panose="00000800000000000000"/>
      <p:regular r:id="rId18"/>
    </p:embeddedFont>
    <p:embeddedFont>
      <p:font typeface="HK Grotesk Pro Thin" charset="1" panose="00000200000000000000"/>
      <p:regular r:id="rId19"/>
    </p:embeddedFont>
    <p:embeddedFont>
      <p:font typeface="HK Grotesk Pro Thin Italics" charset="1" panose="00000200000000000000"/>
      <p:regular r:id="rId20"/>
    </p:embeddedFont>
    <p:embeddedFont>
      <p:font typeface="HK Grotesk Pro Extra-Light" charset="1" panose="00000300000000000000"/>
      <p:regular r:id="rId21"/>
    </p:embeddedFont>
    <p:embeddedFont>
      <p:font typeface="HK Grotesk Pro Extra-Light Italics" charset="1" panose="00000300000000000000"/>
      <p:regular r:id="rId22"/>
    </p:embeddedFont>
    <p:embeddedFont>
      <p:font typeface="HK Grotesk Pro Light" charset="1" panose="00000400000000000000"/>
      <p:regular r:id="rId23"/>
    </p:embeddedFont>
    <p:embeddedFont>
      <p:font typeface="HK Grotesk Pro Light Italics" charset="1" panose="00000400000000000000"/>
      <p:regular r:id="rId24"/>
    </p:embeddedFont>
    <p:embeddedFont>
      <p:font typeface="HK Grotesk Pro Medium" charset="1" panose="00000600000000000000"/>
      <p:regular r:id="rId25"/>
    </p:embeddedFont>
    <p:embeddedFont>
      <p:font typeface="HK Grotesk Pro Medium Italics" charset="1" panose="00000600000000000000"/>
      <p:regular r:id="rId26"/>
    </p:embeddedFont>
    <p:embeddedFont>
      <p:font typeface="HK Grotesk Pro Semi-Bold" charset="1" panose="00000700000000000000"/>
      <p:regular r:id="rId27"/>
    </p:embeddedFont>
    <p:embeddedFont>
      <p:font typeface="HK Grotesk Pro Semi-Bold Italics" charset="1" panose="000007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27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33325" y="0"/>
            <a:ext cx="18421855" cy="10362293"/>
          </a:xfrm>
          <a:custGeom>
            <a:avLst/>
            <a:gdLst/>
            <a:ahLst/>
            <a:cxnLst/>
            <a:rect r="r" b="b" t="t" l="l"/>
            <a:pathLst>
              <a:path h="10362293" w="18421855">
                <a:moveTo>
                  <a:pt x="0" y="0"/>
                </a:moveTo>
                <a:lnTo>
                  <a:pt x="18421855" y="0"/>
                </a:lnTo>
                <a:lnTo>
                  <a:pt x="18421855" y="10362293"/>
                </a:lnTo>
                <a:lnTo>
                  <a:pt x="0" y="103622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1177098" cy="10362293"/>
            <a:chOff x="0" y="0"/>
            <a:chExt cx="2943762" cy="27291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43763" cy="2729164"/>
            </a:xfrm>
            <a:custGeom>
              <a:avLst/>
              <a:gdLst/>
              <a:ahLst/>
              <a:cxnLst/>
              <a:rect r="r" b="b" t="t" l="l"/>
              <a:pathLst>
                <a:path h="2729164" w="2943763">
                  <a:moveTo>
                    <a:pt x="0" y="0"/>
                  </a:moveTo>
                  <a:lnTo>
                    <a:pt x="2943763" y="0"/>
                  </a:lnTo>
                  <a:lnTo>
                    <a:pt x="2943763" y="2729164"/>
                  </a:lnTo>
                  <a:lnTo>
                    <a:pt x="0" y="2729164"/>
                  </a:lnTo>
                  <a:close/>
                </a:path>
              </a:pathLst>
            </a:custGeom>
            <a:solidFill>
              <a:srgbClr val="18272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943762" cy="27863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11177098" y="-309381"/>
            <a:ext cx="173625" cy="10905762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9026350" y="711534"/>
            <a:ext cx="2883069" cy="775930"/>
            <a:chOff x="0" y="0"/>
            <a:chExt cx="3844092" cy="103457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281364" cy="1034573"/>
              <a:chOff x="0" y="0"/>
              <a:chExt cx="6350000" cy="512699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>
                  <a:alpha val="49804"/>
                </a:srgbClr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1281364" y="0"/>
              <a:ext cx="1281364" cy="1034573"/>
              <a:chOff x="0" y="0"/>
              <a:chExt cx="6350000" cy="512699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2562728" y="0"/>
              <a:ext cx="1281364" cy="1034573"/>
              <a:chOff x="0" y="0"/>
              <a:chExt cx="6350000" cy="512699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/>
              </a:solidFill>
            </p:spPr>
          </p:sp>
        </p:grpSp>
      </p:grpSp>
      <p:grpSp>
        <p:nvGrpSpPr>
          <p:cNvPr name="Group 14" id="14"/>
          <p:cNvGrpSpPr/>
          <p:nvPr/>
        </p:nvGrpSpPr>
        <p:grpSpPr>
          <a:xfrm rot="0">
            <a:off x="16095378" y="9132525"/>
            <a:ext cx="2883069" cy="775930"/>
            <a:chOff x="0" y="0"/>
            <a:chExt cx="3844092" cy="103457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281364" cy="1034573"/>
              <a:chOff x="0" y="0"/>
              <a:chExt cx="6350000" cy="512699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/>
              </a:solid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1281364" y="0"/>
              <a:ext cx="1281364" cy="1034573"/>
              <a:chOff x="0" y="0"/>
              <a:chExt cx="6350000" cy="512699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2562728" y="0"/>
              <a:ext cx="1281364" cy="1034573"/>
              <a:chOff x="0" y="0"/>
              <a:chExt cx="6350000" cy="512699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/>
              </a:solidFill>
            </p:spPr>
          </p:sp>
        </p:grpSp>
      </p:grpSp>
      <p:grpSp>
        <p:nvGrpSpPr>
          <p:cNvPr name="Group 21" id="21"/>
          <p:cNvGrpSpPr/>
          <p:nvPr/>
        </p:nvGrpSpPr>
        <p:grpSpPr>
          <a:xfrm rot="0">
            <a:off x="1028700" y="2374463"/>
            <a:ext cx="10148398" cy="7423641"/>
            <a:chOff x="0" y="0"/>
            <a:chExt cx="13531198" cy="9898187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19050"/>
              <a:ext cx="13531196" cy="8922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834"/>
                </a:lnSpc>
              </a:pPr>
              <a:r>
                <a:rPr lang="en-US" sz="7300" spc="605">
                  <a:solidFill>
                    <a:srgbClr val="00E091"/>
                  </a:solidFill>
                  <a:latin typeface="Roboto Bold"/>
                </a:rPr>
                <a:t>ỨNG DỤNG</a:t>
              </a:r>
            </a:p>
            <a:p>
              <a:pPr>
                <a:lnSpc>
                  <a:spcPts val="8834"/>
                </a:lnSpc>
              </a:pPr>
              <a:r>
                <a:rPr lang="en-US" sz="7300" spc="605">
                  <a:solidFill>
                    <a:srgbClr val="00E091"/>
                  </a:solidFill>
                  <a:latin typeface="Roboto Bold"/>
                </a:rPr>
                <a:t>THUẬT TOÁN </a:t>
              </a:r>
            </a:p>
            <a:p>
              <a:pPr>
                <a:lnSpc>
                  <a:spcPts val="8834"/>
                </a:lnSpc>
              </a:pPr>
              <a:r>
                <a:rPr lang="en-US" sz="7300" spc="605">
                  <a:solidFill>
                    <a:srgbClr val="FFFFFF"/>
                  </a:solidFill>
                  <a:latin typeface="Roboto Bold"/>
                </a:rPr>
                <a:t>K-MEANS</a:t>
              </a:r>
              <a:r>
                <a:rPr lang="en-US" sz="7300" spc="605">
                  <a:solidFill>
                    <a:srgbClr val="00E091"/>
                  </a:solidFill>
                  <a:latin typeface="Roboto Bold"/>
                </a:rPr>
                <a:t> </a:t>
              </a:r>
            </a:p>
            <a:p>
              <a:pPr>
                <a:lnSpc>
                  <a:spcPts val="8834"/>
                </a:lnSpc>
              </a:pPr>
              <a:r>
                <a:rPr lang="en-US" sz="7300" spc="605">
                  <a:solidFill>
                    <a:srgbClr val="00E091"/>
                  </a:solidFill>
                  <a:latin typeface="Roboto Bold"/>
                </a:rPr>
                <a:t>CHO VIỆC </a:t>
              </a:r>
            </a:p>
            <a:p>
              <a:pPr>
                <a:lnSpc>
                  <a:spcPts val="8834"/>
                </a:lnSpc>
              </a:pPr>
              <a:r>
                <a:rPr lang="en-US" sz="7300" spc="605">
                  <a:solidFill>
                    <a:srgbClr val="00E091"/>
                  </a:solidFill>
                  <a:latin typeface="Roboto Bold"/>
                </a:rPr>
                <a:t>PHÂN ĐOẠN</a:t>
              </a:r>
            </a:p>
            <a:p>
              <a:pPr>
                <a:lnSpc>
                  <a:spcPts val="8834"/>
                </a:lnSpc>
              </a:pPr>
              <a:r>
                <a:rPr lang="en-US" sz="7300" spc="605">
                  <a:solidFill>
                    <a:srgbClr val="00E091"/>
                  </a:solidFill>
                  <a:latin typeface="Roboto Bold"/>
                </a:rPr>
                <a:t>HÌNH ẢNH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2" y="9256414"/>
              <a:ext cx="13531196" cy="6417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28">
                  <a:solidFill>
                    <a:srgbClr val="FFFFFF"/>
                  </a:solidFill>
                  <a:latin typeface="Roboto"/>
                </a:rPr>
                <a:t>GVHD: HUỲNH THỊ CHÂU LAN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28702" y="956604"/>
            <a:ext cx="8878575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spc="320">
                <a:solidFill>
                  <a:srgbClr val="FFFFFF"/>
                </a:solidFill>
                <a:latin typeface="Roboto Bold"/>
              </a:rPr>
              <a:t>NHÓM 9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1827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84306"/>
            <a:ext cx="11744538" cy="72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0"/>
              </a:lnSpc>
            </a:pPr>
            <a:r>
              <a:rPr lang="en-US" sz="4400" spc="219">
                <a:solidFill>
                  <a:srgbClr val="FFFFFF"/>
                </a:solidFill>
                <a:latin typeface="Roboto Bold"/>
              </a:rPr>
              <a:t>NHÓM 9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03636" y="5716094"/>
            <a:ext cx="16230600" cy="2554617"/>
          </a:xfrm>
          <a:prstGeom prst="rect">
            <a:avLst/>
          </a:prstGeom>
          <a:solidFill>
            <a:srgbClr val="00E091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145942" y="6908636"/>
            <a:ext cx="15718143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80"/>
              </a:lnSpc>
            </a:pPr>
            <a:r>
              <a:rPr lang="en-US" sz="8900">
                <a:solidFill>
                  <a:srgbClr val="182722"/>
                </a:solidFill>
                <a:latin typeface="Roboto Bold"/>
              </a:rPr>
              <a:t>TỔNG QUAN CHƯƠNG TRÌNH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3636" y="8701405"/>
            <a:ext cx="16280728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spc="340">
                <a:solidFill>
                  <a:srgbClr val="FFFFFF"/>
                </a:solidFill>
                <a:latin typeface="Roboto"/>
              </a:rPr>
              <a:t>CÁC ĐOẠN CODE THỰC HIỆN NHƯ THẾ NÀO?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563373" y="974745"/>
            <a:ext cx="3720991" cy="1001443"/>
            <a:chOff x="0" y="0"/>
            <a:chExt cx="4961322" cy="133525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653774" cy="1335257"/>
              <a:chOff x="0" y="0"/>
              <a:chExt cx="6350000" cy="51269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1653774" y="0"/>
              <a:ext cx="1653774" cy="1335257"/>
              <a:chOff x="0" y="0"/>
              <a:chExt cx="6350000" cy="512699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3307548" y="0"/>
              <a:ext cx="1653774" cy="1335257"/>
              <a:chOff x="0" y="0"/>
              <a:chExt cx="6350000" cy="512699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>
                  <a:alpha val="49804"/>
                </a:srgbClr>
              </a:solidFill>
            </p:spPr>
          </p:sp>
        </p:grp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27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80975" y="9963150"/>
            <a:ext cx="18649950" cy="514350"/>
          </a:xfrm>
          <a:prstGeom prst="rect">
            <a:avLst/>
          </a:prstGeom>
          <a:solidFill>
            <a:srgbClr val="00E091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379157" y="1355937"/>
            <a:ext cx="13529685" cy="8607213"/>
          </a:xfrm>
          <a:custGeom>
            <a:avLst/>
            <a:gdLst/>
            <a:ahLst/>
            <a:cxnLst/>
            <a:rect r="r" b="b" t="t" l="l"/>
            <a:pathLst>
              <a:path h="8607213" w="13529685">
                <a:moveTo>
                  <a:pt x="0" y="0"/>
                </a:moveTo>
                <a:lnTo>
                  <a:pt x="13529686" y="0"/>
                </a:lnTo>
                <a:lnTo>
                  <a:pt x="13529686" y="8607213"/>
                </a:lnTo>
                <a:lnTo>
                  <a:pt x="0" y="8607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609688" y="864821"/>
            <a:ext cx="3649612" cy="982232"/>
            <a:chOff x="0" y="0"/>
            <a:chExt cx="4866150" cy="130964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622050" cy="1309643"/>
              <a:chOff x="0" y="0"/>
              <a:chExt cx="6350000" cy="512699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>
                  <a:alpha val="49804"/>
                </a:srgbClr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1622050" y="0"/>
              <a:ext cx="1622050" cy="1309643"/>
              <a:chOff x="0" y="0"/>
              <a:chExt cx="6350000" cy="51269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FFFFFF">
                  <a:alpha val="39608"/>
                </a:srgbClr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3244100" y="0"/>
              <a:ext cx="1622050" cy="1309643"/>
              <a:chOff x="0" y="0"/>
              <a:chExt cx="6350000" cy="512699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>
                  <a:alpha val="24706"/>
                </a:srgbClr>
              </a:solidFill>
            </p:spPr>
          </p:sp>
        </p:grpSp>
      </p:grpSp>
      <p:sp>
        <p:nvSpPr>
          <p:cNvPr name="TextBox 11" id="11"/>
          <p:cNvSpPr txBox="true"/>
          <p:nvPr/>
        </p:nvSpPr>
        <p:spPr>
          <a:xfrm rot="0">
            <a:off x="1028700" y="411162"/>
            <a:ext cx="11449202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7000" spc="70">
                <a:solidFill>
                  <a:srgbClr val="FFFFFF"/>
                </a:solidFill>
                <a:latin typeface="Norwester Bold"/>
              </a:rPr>
              <a:t>CORE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27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80975" y="9963150"/>
            <a:ext cx="18649950" cy="514350"/>
          </a:xfrm>
          <a:prstGeom prst="rect">
            <a:avLst/>
          </a:prstGeom>
          <a:solidFill>
            <a:srgbClr val="00E091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379157" y="1355937"/>
            <a:ext cx="13529685" cy="8607213"/>
          </a:xfrm>
          <a:custGeom>
            <a:avLst/>
            <a:gdLst/>
            <a:ahLst/>
            <a:cxnLst/>
            <a:rect r="r" b="b" t="t" l="l"/>
            <a:pathLst>
              <a:path h="8607213" w="13529685">
                <a:moveTo>
                  <a:pt x="0" y="0"/>
                </a:moveTo>
                <a:lnTo>
                  <a:pt x="13529686" y="0"/>
                </a:lnTo>
                <a:lnTo>
                  <a:pt x="13529686" y="8607213"/>
                </a:lnTo>
                <a:lnTo>
                  <a:pt x="0" y="8607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609688" y="864821"/>
            <a:ext cx="3649612" cy="982232"/>
            <a:chOff x="0" y="0"/>
            <a:chExt cx="4866150" cy="130964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622050" cy="1309643"/>
              <a:chOff x="0" y="0"/>
              <a:chExt cx="6350000" cy="512699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>
                  <a:alpha val="49804"/>
                </a:srgbClr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1622050" y="0"/>
              <a:ext cx="1622050" cy="1309643"/>
              <a:chOff x="0" y="0"/>
              <a:chExt cx="6350000" cy="51269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FFFFFF">
                  <a:alpha val="39608"/>
                </a:srgbClr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3244100" y="0"/>
              <a:ext cx="1622050" cy="1309643"/>
              <a:chOff x="0" y="0"/>
              <a:chExt cx="6350000" cy="512699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>
                  <a:alpha val="24706"/>
                </a:srgbClr>
              </a:solidFill>
            </p:spPr>
          </p:sp>
        </p:grpSp>
      </p:grpSp>
      <p:grpSp>
        <p:nvGrpSpPr>
          <p:cNvPr name="Group 11" id="11"/>
          <p:cNvGrpSpPr/>
          <p:nvPr/>
        </p:nvGrpSpPr>
        <p:grpSpPr>
          <a:xfrm rot="0">
            <a:off x="3375938" y="5043304"/>
            <a:ext cx="12170216" cy="3209484"/>
            <a:chOff x="0" y="0"/>
            <a:chExt cx="3205324" cy="8452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05324" cy="845296"/>
            </a:xfrm>
            <a:custGeom>
              <a:avLst/>
              <a:gdLst/>
              <a:ahLst/>
              <a:cxnLst/>
              <a:rect r="r" b="b" t="t" l="l"/>
              <a:pathLst>
                <a:path h="845296" w="3205324">
                  <a:moveTo>
                    <a:pt x="7634" y="0"/>
                  </a:moveTo>
                  <a:lnTo>
                    <a:pt x="3197691" y="0"/>
                  </a:lnTo>
                  <a:cubicBezTo>
                    <a:pt x="3201907" y="0"/>
                    <a:pt x="3205324" y="3418"/>
                    <a:pt x="3205324" y="7634"/>
                  </a:cubicBezTo>
                  <a:lnTo>
                    <a:pt x="3205324" y="837662"/>
                  </a:lnTo>
                  <a:cubicBezTo>
                    <a:pt x="3205324" y="841878"/>
                    <a:pt x="3201907" y="845296"/>
                    <a:pt x="3197691" y="845296"/>
                  </a:cubicBezTo>
                  <a:lnTo>
                    <a:pt x="7634" y="845296"/>
                  </a:lnTo>
                  <a:cubicBezTo>
                    <a:pt x="3418" y="845296"/>
                    <a:pt x="0" y="841878"/>
                    <a:pt x="0" y="837662"/>
                  </a:cubicBezTo>
                  <a:lnTo>
                    <a:pt x="0" y="7634"/>
                  </a:lnTo>
                  <a:cubicBezTo>
                    <a:pt x="0" y="3418"/>
                    <a:pt x="3418" y="0"/>
                    <a:pt x="76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E091"/>
              </a:solidFill>
              <a:prstDash val="sysDot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205324" cy="9024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411162"/>
            <a:ext cx="11449202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7000" spc="70">
                <a:solidFill>
                  <a:srgbClr val="FFFFFF"/>
                </a:solidFill>
                <a:latin typeface="Norwester Bold"/>
              </a:rPr>
              <a:t>CORE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27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80975" y="9963150"/>
            <a:ext cx="18649950" cy="514350"/>
          </a:xfrm>
          <a:prstGeom prst="rect">
            <a:avLst/>
          </a:prstGeom>
          <a:solidFill>
            <a:srgbClr val="00E091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379157" y="1355937"/>
            <a:ext cx="13529685" cy="8607213"/>
          </a:xfrm>
          <a:custGeom>
            <a:avLst/>
            <a:gdLst/>
            <a:ahLst/>
            <a:cxnLst/>
            <a:rect r="r" b="b" t="t" l="l"/>
            <a:pathLst>
              <a:path h="8607213" w="13529685">
                <a:moveTo>
                  <a:pt x="0" y="0"/>
                </a:moveTo>
                <a:lnTo>
                  <a:pt x="13529686" y="0"/>
                </a:lnTo>
                <a:lnTo>
                  <a:pt x="13529686" y="8607213"/>
                </a:lnTo>
                <a:lnTo>
                  <a:pt x="0" y="8607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609688" y="864821"/>
            <a:ext cx="3649612" cy="982232"/>
            <a:chOff x="0" y="0"/>
            <a:chExt cx="4866150" cy="130964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622050" cy="1309643"/>
              <a:chOff x="0" y="0"/>
              <a:chExt cx="6350000" cy="512699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>
                  <a:alpha val="49804"/>
                </a:srgbClr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1622050" y="0"/>
              <a:ext cx="1622050" cy="1309643"/>
              <a:chOff x="0" y="0"/>
              <a:chExt cx="6350000" cy="51269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FFFFFF">
                  <a:alpha val="39608"/>
                </a:srgbClr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3244100" y="0"/>
              <a:ext cx="1622050" cy="1309643"/>
              <a:chOff x="0" y="0"/>
              <a:chExt cx="6350000" cy="512699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>
                  <a:alpha val="24706"/>
                </a:srgbClr>
              </a:solidFill>
            </p:spPr>
          </p:sp>
        </p:grpSp>
      </p:grpSp>
      <p:grpSp>
        <p:nvGrpSpPr>
          <p:cNvPr name="Group 11" id="11"/>
          <p:cNvGrpSpPr/>
          <p:nvPr/>
        </p:nvGrpSpPr>
        <p:grpSpPr>
          <a:xfrm rot="0">
            <a:off x="3375938" y="5043304"/>
            <a:ext cx="12170216" cy="3209484"/>
            <a:chOff x="0" y="0"/>
            <a:chExt cx="3205324" cy="8452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05324" cy="845296"/>
            </a:xfrm>
            <a:custGeom>
              <a:avLst/>
              <a:gdLst/>
              <a:ahLst/>
              <a:cxnLst/>
              <a:rect r="r" b="b" t="t" l="l"/>
              <a:pathLst>
                <a:path h="845296" w="3205324">
                  <a:moveTo>
                    <a:pt x="7634" y="0"/>
                  </a:moveTo>
                  <a:lnTo>
                    <a:pt x="3197691" y="0"/>
                  </a:lnTo>
                  <a:cubicBezTo>
                    <a:pt x="3201907" y="0"/>
                    <a:pt x="3205324" y="3418"/>
                    <a:pt x="3205324" y="7634"/>
                  </a:cubicBezTo>
                  <a:lnTo>
                    <a:pt x="3205324" y="837662"/>
                  </a:lnTo>
                  <a:cubicBezTo>
                    <a:pt x="3205324" y="841878"/>
                    <a:pt x="3201907" y="845296"/>
                    <a:pt x="3197691" y="845296"/>
                  </a:cubicBezTo>
                  <a:lnTo>
                    <a:pt x="7634" y="845296"/>
                  </a:lnTo>
                  <a:cubicBezTo>
                    <a:pt x="3418" y="845296"/>
                    <a:pt x="0" y="841878"/>
                    <a:pt x="0" y="837662"/>
                  </a:cubicBezTo>
                  <a:lnTo>
                    <a:pt x="0" y="7634"/>
                  </a:lnTo>
                  <a:cubicBezTo>
                    <a:pt x="0" y="3418"/>
                    <a:pt x="3418" y="0"/>
                    <a:pt x="76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E091"/>
              </a:solidFill>
              <a:prstDash val="sysDot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205324" cy="9024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375938" y="8434736"/>
            <a:ext cx="12170216" cy="1019425"/>
            <a:chOff x="0" y="0"/>
            <a:chExt cx="3205324" cy="2684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205324" cy="268491"/>
            </a:xfrm>
            <a:custGeom>
              <a:avLst/>
              <a:gdLst/>
              <a:ahLst/>
              <a:cxnLst/>
              <a:rect r="r" b="b" t="t" l="l"/>
              <a:pathLst>
                <a:path h="268491" w="3205324">
                  <a:moveTo>
                    <a:pt x="7634" y="0"/>
                  </a:moveTo>
                  <a:lnTo>
                    <a:pt x="3197691" y="0"/>
                  </a:lnTo>
                  <a:cubicBezTo>
                    <a:pt x="3201907" y="0"/>
                    <a:pt x="3205324" y="3418"/>
                    <a:pt x="3205324" y="7634"/>
                  </a:cubicBezTo>
                  <a:lnTo>
                    <a:pt x="3205324" y="260857"/>
                  </a:lnTo>
                  <a:cubicBezTo>
                    <a:pt x="3205324" y="265073"/>
                    <a:pt x="3201907" y="268491"/>
                    <a:pt x="3197691" y="268491"/>
                  </a:cubicBezTo>
                  <a:lnTo>
                    <a:pt x="7634" y="268491"/>
                  </a:lnTo>
                  <a:cubicBezTo>
                    <a:pt x="3418" y="268491"/>
                    <a:pt x="0" y="265073"/>
                    <a:pt x="0" y="260857"/>
                  </a:cubicBezTo>
                  <a:lnTo>
                    <a:pt x="0" y="7634"/>
                  </a:lnTo>
                  <a:cubicBezTo>
                    <a:pt x="0" y="3418"/>
                    <a:pt x="3418" y="0"/>
                    <a:pt x="76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E091"/>
              </a:solidFill>
              <a:prstDash val="sysDot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205324" cy="3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411162"/>
            <a:ext cx="11449202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7000" spc="70">
                <a:solidFill>
                  <a:srgbClr val="FFFFFF"/>
                </a:solidFill>
                <a:latin typeface="Norwester Bold"/>
              </a:rPr>
              <a:t>CORE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E0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87141" y="0"/>
            <a:ext cx="18975141" cy="10287000"/>
          </a:xfrm>
          <a:custGeom>
            <a:avLst/>
            <a:gdLst/>
            <a:ahLst/>
            <a:cxnLst/>
            <a:rect r="r" b="b" t="t" l="l"/>
            <a:pathLst>
              <a:path h="10287000" w="18975141">
                <a:moveTo>
                  <a:pt x="0" y="0"/>
                </a:moveTo>
                <a:lnTo>
                  <a:pt x="18975141" y="0"/>
                </a:lnTo>
                <a:lnTo>
                  <a:pt x="1897514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265966" y="1028700"/>
            <a:ext cx="7993334" cy="5731083"/>
            <a:chOff x="0" y="0"/>
            <a:chExt cx="10657779" cy="7641444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0657779" cy="7641444"/>
            </a:xfrm>
            <a:prstGeom prst="rect">
              <a:avLst/>
            </a:prstGeom>
            <a:solidFill>
              <a:srgbClr val="00E091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801696" y="474185"/>
              <a:ext cx="9054387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000" spc="60">
                  <a:solidFill>
                    <a:srgbClr val="182722"/>
                  </a:solidFill>
                  <a:latin typeface="Roboto Bold"/>
                </a:rPr>
                <a:t>DEMO: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801696" y="2057400"/>
              <a:ext cx="9054387" cy="139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">
                  <a:solidFill>
                    <a:srgbClr val="FFFFFF"/>
                  </a:solidFill>
                  <a:latin typeface="Roboto"/>
                </a:rPr>
                <a:t>Sau đây là chương trình nhóm đã xây dựng theo như chủ để của nhóm...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6371367" y="5702371"/>
              <a:ext cx="1161572" cy="937853"/>
              <a:chOff x="0" y="0"/>
              <a:chExt cx="6350000" cy="51269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182722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7532939" y="5702371"/>
              <a:ext cx="1161572" cy="937853"/>
              <a:chOff x="0" y="0"/>
              <a:chExt cx="6350000" cy="512699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694511" y="5702371"/>
              <a:ext cx="1161572" cy="937853"/>
              <a:chOff x="0" y="0"/>
              <a:chExt cx="6350000" cy="512699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182722">
                  <a:alpha val="49804"/>
                </a:srgbClr>
              </a:solidFill>
            </p:spPr>
          </p:sp>
        </p:grpSp>
      </p:grpSp>
      <p:sp>
        <p:nvSpPr>
          <p:cNvPr name="AutoShape 13" id="13"/>
          <p:cNvSpPr/>
          <p:nvPr/>
        </p:nvSpPr>
        <p:spPr>
          <a:xfrm rot="0">
            <a:off x="9941728" y="3820305"/>
            <a:ext cx="6978268" cy="117026"/>
          </a:xfrm>
          <a:prstGeom prst="rect">
            <a:avLst/>
          </a:prstGeom>
          <a:solidFill>
            <a:srgbClr val="182722"/>
          </a:solid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27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14127" y="1028700"/>
            <a:ext cx="8145173" cy="2288899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8389871"/>
            <a:ext cx="2554325" cy="687454"/>
            <a:chOff x="0" y="0"/>
            <a:chExt cx="3405767" cy="91660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35256" cy="916605"/>
              <a:chOff x="0" y="0"/>
              <a:chExt cx="6350000" cy="512699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1135256" y="0"/>
              <a:ext cx="1135256" cy="916605"/>
              <a:chOff x="0" y="0"/>
              <a:chExt cx="6350000" cy="512699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2270511" y="0"/>
              <a:ext cx="1135256" cy="916605"/>
              <a:chOff x="0" y="0"/>
              <a:chExt cx="6350000" cy="512699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>
                  <a:alpha val="49804"/>
                </a:srgbClr>
              </a:solidFill>
            </p:spPr>
          </p:sp>
        </p:grpSp>
      </p:grpSp>
      <p:sp>
        <p:nvSpPr>
          <p:cNvPr name="AutoShape 10" id="10"/>
          <p:cNvSpPr/>
          <p:nvPr/>
        </p:nvSpPr>
        <p:spPr>
          <a:xfrm rot="0">
            <a:off x="9114127" y="6969401"/>
            <a:ext cx="8145173" cy="228889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1" id="11"/>
          <p:cNvSpPr/>
          <p:nvPr/>
        </p:nvSpPr>
        <p:spPr>
          <a:xfrm rot="0">
            <a:off x="9114127" y="4009020"/>
            <a:ext cx="8145173" cy="228889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12" id="12"/>
          <p:cNvSpPr/>
          <p:nvPr/>
        </p:nvSpPr>
        <p:spPr>
          <a:xfrm flipH="false" flipV="false" rot="0">
            <a:off x="7619594" y="6969401"/>
            <a:ext cx="3048812" cy="2291814"/>
          </a:xfrm>
          <a:custGeom>
            <a:avLst/>
            <a:gdLst/>
            <a:ahLst/>
            <a:cxnLst/>
            <a:rect r="r" b="b" t="t" l="l"/>
            <a:pathLst>
              <a:path h="2291814" w="3048812">
                <a:moveTo>
                  <a:pt x="0" y="0"/>
                </a:moveTo>
                <a:lnTo>
                  <a:pt x="3048812" y="0"/>
                </a:lnTo>
                <a:lnTo>
                  <a:pt x="3048812" y="2291814"/>
                </a:lnTo>
                <a:lnTo>
                  <a:pt x="0" y="2291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988" r="0" b="-2111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59999">
            <a:off x="7478444" y="3855946"/>
            <a:ext cx="3271365" cy="2595048"/>
          </a:xfrm>
          <a:custGeom>
            <a:avLst/>
            <a:gdLst/>
            <a:ahLst/>
            <a:cxnLst/>
            <a:rect r="r" b="b" t="t" l="l"/>
            <a:pathLst>
              <a:path h="2595048" w="3271365">
                <a:moveTo>
                  <a:pt x="239255" y="0"/>
                </a:moveTo>
                <a:lnTo>
                  <a:pt x="3271366" y="318688"/>
                </a:lnTo>
                <a:lnTo>
                  <a:pt x="3032111" y="2595048"/>
                </a:lnTo>
                <a:lnTo>
                  <a:pt x="0" y="2276360"/>
                </a:lnTo>
                <a:lnTo>
                  <a:pt x="239255" y="0"/>
                </a:lnTo>
                <a:close/>
              </a:path>
            </a:pathLst>
          </a:custGeom>
          <a:blipFill>
            <a:blip r:embed="rId3"/>
            <a:stretch>
              <a:fillRect l="-27074" t="-33195" r="-30238" b="-1553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619594" y="1025785"/>
            <a:ext cx="3048812" cy="2291814"/>
          </a:xfrm>
          <a:custGeom>
            <a:avLst/>
            <a:gdLst/>
            <a:ahLst/>
            <a:cxnLst/>
            <a:rect r="r" b="b" t="t" l="l"/>
            <a:pathLst>
              <a:path h="2291814" w="3048812">
                <a:moveTo>
                  <a:pt x="0" y="0"/>
                </a:moveTo>
                <a:lnTo>
                  <a:pt x="3048812" y="0"/>
                </a:lnTo>
                <a:lnTo>
                  <a:pt x="3048812" y="2291814"/>
                </a:lnTo>
                <a:lnTo>
                  <a:pt x="0" y="2291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496" r="-29465" b="-11675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2" y="1900922"/>
            <a:ext cx="5879814" cy="4396998"/>
            <a:chOff x="0" y="0"/>
            <a:chExt cx="7839751" cy="586266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4" y="-76200"/>
              <a:ext cx="7839747" cy="4567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99"/>
                </a:lnSpc>
              </a:pPr>
              <a:r>
                <a:rPr lang="en-US" sz="6999" spc="1343">
                  <a:solidFill>
                    <a:srgbClr val="FFFFFF"/>
                  </a:solidFill>
                  <a:latin typeface="Norwester Bold"/>
                </a:rPr>
                <a:t>MEET</a:t>
              </a:r>
            </a:p>
            <a:p>
              <a:pPr>
                <a:lnSpc>
                  <a:spcPts val="9099"/>
                </a:lnSpc>
              </a:pPr>
              <a:r>
                <a:rPr lang="en-US" sz="6999" spc="916">
                  <a:solidFill>
                    <a:srgbClr val="FFFFFF"/>
                  </a:solidFill>
                  <a:latin typeface="Norwester Bold"/>
                  <a:ea typeface="Norwester Bold"/>
                </a:rPr>
                <a:t>THE▨</a:t>
              </a:r>
            </a:p>
            <a:p>
              <a:pPr>
                <a:lnSpc>
                  <a:spcPts val="9100"/>
                </a:lnSpc>
              </a:pPr>
              <a:r>
                <a:rPr lang="en-US" sz="7000" spc="1190">
                  <a:solidFill>
                    <a:srgbClr val="FFFFFF"/>
                  </a:solidFill>
                  <a:latin typeface="Norwester Bold"/>
                </a:rPr>
                <a:t>TEAM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4889632"/>
              <a:ext cx="7839751" cy="973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79"/>
                </a:lnSpc>
              </a:pPr>
              <a:r>
                <a:rPr lang="en-US" sz="4599" spc="229">
                  <a:solidFill>
                    <a:srgbClr val="00E091"/>
                  </a:solidFill>
                  <a:latin typeface="Roboto Bold"/>
                </a:rPr>
                <a:t>BÁO 15 TRIỆU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132274" y="1596445"/>
            <a:ext cx="5651997" cy="1153408"/>
            <a:chOff x="0" y="0"/>
            <a:chExt cx="7535997" cy="1537878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47625"/>
              <a:ext cx="7535997" cy="726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340">
                  <a:solidFill>
                    <a:srgbClr val="182722"/>
                  </a:solidFill>
                  <a:latin typeface="Roboto"/>
                </a:rPr>
                <a:t>CAO TẤN CÔNG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852078"/>
              <a:ext cx="7535997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">
                  <a:solidFill>
                    <a:srgbClr val="182722"/>
                  </a:solidFill>
                  <a:latin typeface="Roboto"/>
                </a:rPr>
                <a:t>2001210240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132274" y="4566796"/>
            <a:ext cx="5651997" cy="1153408"/>
            <a:chOff x="0" y="0"/>
            <a:chExt cx="7535997" cy="1537878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47625"/>
              <a:ext cx="7535997" cy="726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340">
                  <a:solidFill>
                    <a:srgbClr val="182722"/>
                  </a:solidFill>
                  <a:latin typeface="Roboto"/>
                </a:rPr>
                <a:t>LÊ HỮU TÀI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852078"/>
              <a:ext cx="7535997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">
                  <a:solidFill>
                    <a:srgbClr val="182722"/>
                  </a:solidFill>
                  <a:latin typeface="Roboto"/>
                </a:rPr>
                <a:t>2001216115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132274" y="7537146"/>
            <a:ext cx="5651997" cy="1153408"/>
            <a:chOff x="0" y="0"/>
            <a:chExt cx="7535997" cy="1537878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47625"/>
              <a:ext cx="7535997" cy="726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340">
                  <a:solidFill>
                    <a:srgbClr val="182722"/>
                  </a:solidFill>
                  <a:latin typeface="Roboto"/>
                </a:rPr>
                <a:t>NGUYỄN QUỐC TIẾN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852078"/>
              <a:ext cx="7535997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">
                  <a:solidFill>
                    <a:srgbClr val="182722"/>
                  </a:solidFill>
                  <a:latin typeface="Roboto"/>
                </a:rPr>
                <a:t>2001216215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28702" y="956604"/>
            <a:ext cx="8878575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spc="320">
                <a:solidFill>
                  <a:srgbClr val="FFFFFF"/>
                </a:solidFill>
                <a:latin typeface="Roboto Bold"/>
              </a:rPr>
              <a:t>NHÓM 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827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84306"/>
            <a:ext cx="11744538" cy="72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0"/>
              </a:lnSpc>
            </a:pPr>
            <a:r>
              <a:rPr lang="en-US" sz="4400" spc="219">
                <a:solidFill>
                  <a:srgbClr val="FFFFFF"/>
                </a:solidFill>
                <a:latin typeface="Roboto Bold"/>
              </a:rPr>
              <a:t>NHÓM 9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03636" y="5716094"/>
            <a:ext cx="16230600" cy="2554617"/>
          </a:xfrm>
          <a:prstGeom prst="rect">
            <a:avLst/>
          </a:prstGeom>
          <a:solidFill>
            <a:srgbClr val="00E091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253903" y="6432386"/>
            <a:ext cx="9774676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00"/>
              </a:lnSpc>
            </a:pPr>
            <a:r>
              <a:rPr lang="en-US" sz="12000">
                <a:solidFill>
                  <a:srgbClr val="182722"/>
                </a:solidFill>
                <a:latin typeface="Roboto Bold"/>
              </a:rPr>
              <a:t>VỀ ĐỀ TÀI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3636" y="8701405"/>
            <a:ext cx="16280728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spc="340">
                <a:solidFill>
                  <a:srgbClr val="FFFFFF"/>
                </a:solidFill>
                <a:latin typeface="Roboto"/>
              </a:rPr>
              <a:t>ỨNG DỤNG </a:t>
            </a:r>
            <a:r>
              <a:rPr lang="en-US" sz="3400" spc="340">
                <a:solidFill>
                  <a:srgbClr val="FFFFFF"/>
                </a:solidFill>
                <a:latin typeface="Roboto"/>
              </a:rPr>
              <a:t>THUẬT TOÁN K-MEANS CHO VIỆC PHÂN ĐOẠN HÌNH ẢNH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563373" y="974745"/>
            <a:ext cx="3720991" cy="1001443"/>
            <a:chOff x="0" y="0"/>
            <a:chExt cx="4961322" cy="133525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653774" cy="1335257"/>
              <a:chOff x="0" y="0"/>
              <a:chExt cx="6350000" cy="51269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1653774" y="0"/>
              <a:ext cx="1653774" cy="1335257"/>
              <a:chOff x="0" y="0"/>
              <a:chExt cx="6350000" cy="512699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3307548" y="0"/>
              <a:ext cx="1653774" cy="1335257"/>
              <a:chOff x="0" y="0"/>
              <a:chExt cx="6350000" cy="512699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>
                  <a:alpha val="49804"/>
                </a:srgbClr>
              </a:solidFill>
            </p:spPr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27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0488" y="-3028457"/>
            <a:ext cx="18468975" cy="13793568"/>
          </a:xfrm>
          <a:custGeom>
            <a:avLst/>
            <a:gdLst/>
            <a:ahLst/>
            <a:cxnLst/>
            <a:rect r="r" b="b" t="t" l="l"/>
            <a:pathLst>
              <a:path h="13793568" w="18468975">
                <a:moveTo>
                  <a:pt x="0" y="0"/>
                </a:moveTo>
                <a:lnTo>
                  <a:pt x="18468976" y="0"/>
                </a:lnTo>
                <a:lnTo>
                  <a:pt x="18468976" y="13793568"/>
                </a:lnTo>
                <a:lnTo>
                  <a:pt x="0" y="1379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 l="0" t="-210" r="0" b="-21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180975" y="9963150"/>
            <a:ext cx="18649950" cy="514350"/>
          </a:xfrm>
          <a:prstGeom prst="rect">
            <a:avLst/>
          </a:prstGeom>
          <a:solidFill>
            <a:srgbClr val="00E091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1929883" y="4327674"/>
            <a:ext cx="6062619" cy="1631653"/>
            <a:chOff x="0" y="0"/>
            <a:chExt cx="8083492" cy="217553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694497" cy="2175537"/>
              <a:chOff x="0" y="0"/>
              <a:chExt cx="6350000" cy="512699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2694497" y="0"/>
              <a:ext cx="2694497" cy="2175537"/>
              <a:chOff x="0" y="0"/>
              <a:chExt cx="6350000" cy="51269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5388995" y="0"/>
              <a:ext cx="2694497" cy="2175537"/>
              <a:chOff x="0" y="0"/>
              <a:chExt cx="6350000" cy="512699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>
                  <a:alpha val="49804"/>
                </a:srgbClr>
              </a:solidFill>
            </p:spPr>
          </p:sp>
        </p:grpSp>
      </p:grpSp>
      <p:grpSp>
        <p:nvGrpSpPr>
          <p:cNvPr name="Group 11" id="11"/>
          <p:cNvGrpSpPr/>
          <p:nvPr/>
        </p:nvGrpSpPr>
        <p:grpSpPr>
          <a:xfrm rot="0">
            <a:off x="1028700" y="1579710"/>
            <a:ext cx="10102581" cy="6942504"/>
            <a:chOff x="0" y="0"/>
            <a:chExt cx="13470108" cy="925667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215105" y="1238038"/>
              <a:ext cx="13255002" cy="6452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58"/>
                </a:lnSpc>
              </a:pPr>
              <a:r>
                <a:rPr lang="en-US" sz="7429" spc="74">
                  <a:solidFill>
                    <a:srgbClr val="00E091"/>
                  </a:solidFill>
                  <a:latin typeface="Roboto"/>
                </a:rPr>
                <a:t>ỨNG DỤNG K-MEANS VÀO VIỆC PHÂN ĐOẠN HÌNH ẢNH CUNG CẤP 1 GIẢ PHÁP ĐƠN GIẢN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530020"/>
              <a:ext cx="12082877" cy="726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20"/>
                </a:lnSpc>
              </a:pPr>
              <a:r>
                <a:rPr lang="en-US" sz="3400" spc="340">
                  <a:solidFill>
                    <a:srgbClr val="FFFFFF"/>
                  </a:solidFill>
                  <a:latin typeface="Roboto"/>
                </a:rPr>
                <a:t>–––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15105" y="-57150"/>
              <a:ext cx="12082877" cy="9478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20"/>
                </a:lnSpc>
              </a:pPr>
              <a:r>
                <a:rPr lang="en-US" sz="4400" spc="219">
                  <a:solidFill>
                    <a:srgbClr val="FFFFFF"/>
                  </a:solidFill>
                  <a:latin typeface="Roboto Bold"/>
                </a:rPr>
                <a:t>HÌNH ẢNH GIA TĂNG ĐÁNG KỂ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0E0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14325" y="7523909"/>
            <a:ext cx="18916650" cy="2933910"/>
          </a:xfrm>
          <a:prstGeom prst="rect">
            <a:avLst/>
          </a:prstGeom>
          <a:solidFill>
            <a:srgbClr val="182722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3543013" y="8395709"/>
            <a:ext cx="3649612" cy="982232"/>
            <a:chOff x="0" y="0"/>
            <a:chExt cx="4866150" cy="130964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622050" cy="1309643"/>
              <a:chOff x="0" y="0"/>
              <a:chExt cx="6350000" cy="512699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>
                  <a:alpha val="49804"/>
                </a:srgbClr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1622050" y="0"/>
              <a:ext cx="1622050" cy="1309643"/>
              <a:chOff x="0" y="0"/>
              <a:chExt cx="6350000" cy="512699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FFFFFF">
                  <a:alpha val="39608"/>
                </a:srgbClr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3244100" y="0"/>
              <a:ext cx="1622050" cy="1309643"/>
              <a:chOff x="0" y="0"/>
              <a:chExt cx="6350000" cy="512699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>
                  <a:alpha val="24706"/>
                </a:srgbClr>
              </a:solidFill>
            </p:spPr>
          </p:sp>
        </p:grpSp>
      </p:grpSp>
      <p:sp>
        <p:nvSpPr>
          <p:cNvPr name="AutoShape 10" id="10"/>
          <p:cNvSpPr/>
          <p:nvPr/>
        </p:nvSpPr>
        <p:spPr>
          <a:xfrm rot="0">
            <a:off x="1028700" y="1028700"/>
            <a:ext cx="16230600" cy="87233"/>
          </a:xfrm>
          <a:prstGeom prst="rect">
            <a:avLst/>
          </a:prstGeom>
          <a:solidFill>
            <a:srgbClr val="182722"/>
          </a:solidFill>
        </p:spPr>
      </p:sp>
      <p:grpSp>
        <p:nvGrpSpPr>
          <p:cNvPr name="Group 11" id="11"/>
          <p:cNvGrpSpPr/>
          <p:nvPr/>
        </p:nvGrpSpPr>
        <p:grpSpPr>
          <a:xfrm rot="0">
            <a:off x="1028700" y="1457571"/>
            <a:ext cx="584263" cy="471734"/>
            <a:chOff x="0" y="0"/>
            <a:chExt cx="6350000" cy="51269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182722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31747" y="1409946"/>
            <a:ext cx="3886869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9"/>
              </a:lnSpc>
            </a:pPr>
            <a:r>
              <a:rPr lang="en-US" sz="3399" spc="339">
                <a:solidFill>
                  <a:srgbClr val="182722"/>
                </a:solidFill>
                <a:latin typeface="Roboto"/>
              </a:rPr>
              <a:t>NGHIÊN CỨU VỀ THUẬT TOÁN</a:t>
            </a:r>
          </a:p>
          <a:p>
            <a:pPr>
              <a:lnSpc>
                <a:spcPts val="4419"/>
              </a:lnSpc>
            </a:pPr>
            <a:r>
              <a:rPr lang="en-US" sz="3399" spc="339">
                <a:solidFill>
                  <a:srgbClr val="182722"/>
                </a:solidFill>
                <a:latin typeface="Roboto"/>
              </a:rPr>
              <a:t>K-MEANS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31747" y="3457292"/>
            <a:ext cx="3886869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26">
                <a:solidFill>
                  <a:srgbClr val="182722"/>
                </a:solidFill>
                <a:latin typeface="Roboto"/>
              </a:rPr>
              <a:t>Tìm hiểu về nguyên lý hoạt động, ưu nhược điểm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569384" y="1457571"/>
            <a:ext cx="584263" cy="471734"/>
            <a:chOff x="0" y="0"/>
            <a:chExt cx="6350000" cy="51269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182722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3372431" y="1409946"/>
            <a:ext cx="3886869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spc="340">
                <a:solidFill>
                  <a:srgbClr val="182722"/>
                </a:solidFill>
                <a:latin typeface="Roboto"/>
              </a:rPr>
              <a:t>TÁCH NỀN ẢNH ĐÃ PHÂN ĐOẠN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72431" y="3014591"/>
            <a:ext cx="3886869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26">
                <a:solidFill>
                  <a:srgbClr val="182722"/>
                </a:solidFill>
                <a:latin typeface="Roboto"/>
              </a:rPr>
              <a:t>Tận dụng hình ảnh đã được phân đoạn, để tách ra phần nền muốn xoá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120432" y="1457571"/>
            <a:ext cx="584263" cy="471734"/>
            <a:chOff x="0" y="0"/>
            <a:chExt cx="6350000" cy="512699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182722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6923479" y="1409946"/>
            <a:ext cx="4967295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9"/>
              </a:lnSpc>
            </a:pPr>
            <a:r>
              <a:rPr lang="en-US" sz="3399" spc="339">
                <a:solidFill>
                  <a:srgbClr val="182722"/>
                </a:solidFill>
                <a:latin typeface="Roboto"/>
              </a:rPr>
              <a:t>THỰC HIỆN K-MEANS ĐỂ PHÂN ĐOẠN HÌNH ẢNH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23479" y="3457292"/>
            <a:ext cx="3886869" cy="27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26">
                <a:solidFill>
                  <a:srgbClr val="182722"/>
                </a:solidFill>
                <a:latin typeface="Roboto"/>
              </a:rPr>
              <a:t>Thực hiện phân đoạn hình ảnh theo các vùng màu tương đồng</a:t>
            </a:r>
          </a:p>
          <a:p>
            <a:pPr algn="l">
              <a:lnSpc>
                <a:spcPts val="3640"/>
              </a:lnSpc>
            </a:pPr>
            <a:r>
              <a:rPr lang="en-US" sz="2600" spc="26">
                <a:solidFill>
                  <a:srgbClr val="182722"/>
                </a:solidFill>
                <a:latin typeface="Roboto"/>
              </a:rPr>
              <a:t>Cải tiến tinh chỉnh chương trình tối ưu tài nguyên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8307247"/>
            <a:ext cx="11449202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7000" spc="70">
                <a:solidFill>
                  <a:srgbClr val="FFFFFF"/>
                </a:solidFill>
                <a:latin typeface="Roboto Bold"/>
              </a:rPr>
              <a:t>MỤC TIÊU ĐỀ TÀI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1827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84306"/>
            <a:ext cx="11744538" cy="72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0"/>
              </a:lnSpc>
            </a:pPr>
            <a:r>
              <a:rPr lang="en-US" sz="4400" spc="219">
                <a:solidFill>
                  <a:srgbClr val="FFFFFF"/>
                </a:solidFill>
                <a:latin typeface="Roboto Bold"/>
              </a:rPr>
              <a:t>NHÓM 9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03636" y="5716094"/>
            <a:ext cx="16230600" cy="2554617"/>
          </a:xfrm>
          <a:prstGeom prst="rect">
            <a:avLst/>
          </a:prstGeom>
          <a:solidFill>
            <a:srgbClr val="00E091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269326" y="6432386"/>
            <a:ext cx="9774676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00"/>
              </a:lnSpc>
            </a:pPr>
            <a:r>
              <a:rPr lang="en-US" sz="12000">
                <a:solidFill>
                  <a:srgbClr val="182722"/>
                </a:solidFill>
                <a:latin typeface="Roboto Bold"/>
              </a:rPr>
              <a:t>K-MEANS 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3636" y="8701405"/>
            <a:ext cx="16280728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spc="340">
                <a:solidFill>
                  <a:srgbClr val="FFFFFF"/>
                </a:solidFill>
                <a:latin typeface="Roboto"/>
              </a:rPr>
              <a:t>K-MEANS LÀ GÌ?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563373" y="974745"/>
            <a:ext cx="3720991" cy="1001443"/>
            <a:chOff x="0" y="0"/>
            <a:chExt cx="4961322" cy="133525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653774" cy="1335257"/>
              <a:chOff x="0" y="0"/>
              <a:chExt cx="6350000" cy="51269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1653774" y="0"/>
              <a:ext cx="1653774" cy="1335257"/>
              <a:chOff x="0" y="0"/>
              <a:chExt cx="6350000" cy="512699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3307548" y="0"/>
              <a:ext cx="1653774" cy="1335257"/>
              <a:chOff x="0" y="0"/>
              <a:chExt cx="6350000" cy="512699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>
                  <a:alpha val="49804"/>
                </a:srgbClr>
              </a:solidFill>
            </p:spPr>
          </p:sp>
        </p:grp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827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76231" y="830885"/>
            <a:ext cx="961023" cy="775930"/>
            <a:chOff x="0" y="0"/>
            <a:chExt cx="6350000" cy="51269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00E091">
                <a:alpha val="12549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337254" y="830885"/>
            <a:ext cx="961023" cy="775930"/>
            <a:chOff x="0" y="0"/>
            <a:chExt cx="6350000" cy="51269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298277" y="830885"/>
            <a:ext cx="961023" cy="775930"/>
            <a:chOff x="0" y="0"/>
            <a:chExt cx="6350000" cy="51269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00E091">
                <a:alpha val="3137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854426" y="0"/>
            <a:ext cx="961023" cy="775930"/>
            <a:chOff x="0" y="0"/>
            <a:chExt cx="6350000" cy="5126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00E091">
                <a:alpha val="12549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815449" y="0"/>
            <a:ext cx="961023" cy="775930"/>
            <a:chOff x="0" y="0"/>
            <a:chExt cx="6350000" cy="51269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776472" y="0"/>
            <a:ext cx="961023" cy="775930"/>
            <a:chOff x="0" y="0"/>
            <a:chExt cx="6350000" cy="51269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00E091">
                <a:alpha val="3137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28700" y="830885"/>
            <a:ext cx="961023" cy="775930"/>
            <a:chOff x="0" y="0"/>
            <a:chExt cx="6350000" cy="51269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00E091">
                <a:alpha val="12549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989723" y="830885"/>
            <a:ext cx="961023" cy="775930"/>
            <a:chOff x="0" y="0"/>
            <a:chExt cx="6350000" cy="51269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2950746" y="830885"/>
            <a:ext cx="961023" cy="775930"/>
            <a:chOff x="0" y="0"/>
            <a:chExt cx="6350000" cy="512699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00E091">
                <a:alpha val="3137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28700" y="8482370"/>
            <a:ext cx="961023" cy="775930"/>
            <a:chOff x="0" y="0"/>
            <a:chExt cx="6350000" cy="51269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00E091">
                <a:alpha val="12549"/>
              </a:srgbClr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989723" y="8482370"/>
            <a:ext cx="961023" cy="775930"/>
            <a:chOff x="0" y="0"/>
            <a:chExt cx="6350000" cy="512699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2950746" y="8482370"/>
            <a:ext cx="961023" cy="775930"/>
            <a:chOff x="0" y="0"/>
            <a:chExt cx="6350000" cy="512699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00E091">
                <a:alpha val="3137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702465" y="9258300"/>
            <a:ext cx="961023" cy="775930"/>
            <a:chOff x="0" y="0"/>
            <a:chExt cx="6350000" cy="51269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00E091">
                <a:alpha val="12549"/>
              </a:srgbClr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663488" y="9258300"/>
            <a:ext cx="961023" cy="775930"/>
            <a:chOff x="0" y="0"/>
            <a:chExt cx="6350000" cy="512699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624512" y="9258300"/>
            <a:ext cx="961023" cy="775930"/>
            <a:chOff x="0" y="0"/>
            <a:chExt cx="6350000" cy="512699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00E091">
                <a:alpha val="3137"/>
              </a:srgbClr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4376231" y="8482370"/>
            <a:ext cx="961023" cy="775930"/>
            <a:chOff x="0" y="0"/>
            <a:chExt cx="6350000" cy="512699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00E091">
                <a:alpha val="12549"/>
              </a:srgbClr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5337254" y="8482370"/>
            <a:ext cx="961023" cy="775930"/>
            <a:chOff x="0" y="0"/>
            <a:chExt cx="6350000" cy="512699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6298277" y="8482370"/>
            <a:ext cx="961023" cy="775930"/>
            <a:chOff x="0" y="0"/>
            <a:chExt cx="6350000" cy="512699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00E091">
                <a:alpha val="3137"/>
              </a:srgbClr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-665332" y="4489817"/>
            <a:ext cx="961023" cy="775930"/>
            <a:chOff x="0" y="0"/>
            <a:chExt cx="6350000" cy="512699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00E091">
                <a:alpha val="12549"/>
              </a:srgbClr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295692" y="4489817"/>
            <a:ext cx="961023" cy="775930"/>
            <a:chOff x="0" y="0"/>
            <a:chExt cx="6350000" cy="512699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256715" y="4489817"/>
            <a:ext cx="961023" cy="775930"/>
            <a:chOff x="0" y="0"/>
            <a:chExt cx="6350000" cy="512699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00E091">
                <a:alpha val="3137"/>
              </a:srgbClr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5817765" y="4489817"/>
            <a:ext cx="961023" cy="775930"/>
            <a:chOff x="0" y="0"/>
            <a:chExt cx="6350000" cy="512699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00E091">
                <a:alpha val="12549"/>
              </a:srgbClr>
            </a:soli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16778788" y="4489817"/>
            <a:ext cx="961023" cy="775930"/>
            <a:chOff x="0" y="0"/>
            <a:chExt cx="6350000" cy="512699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17739812" y="4489817"/>
            <a:ext cx="961023" cy="775930"/>
            <a:chOff x="0" y="0"/>
            <a:chExt cx="6350000" cy="512699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00E091">
                <a:alpha val="3137"/>
              </a:srgbClr>
            </a:solidFill>
          </p:spPr>
        </p:sp>
      </p:grpSp>
      <p:sp>
        <p:nvSpPr>
          <p:cNvPr name="TextBox 50" id="50"/>
          <p:cNvSpPr txBox="true"/>
          <p:nvPr/>
        </p:nvSpPr>
        <p:spPr>
          <a:xfrm rot="0">
            <a:off x="9017752" y="2536219"/>
            <a:ext cx="7450391" cy="8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9"/>
              </a:lnSpc>
            </a:pPr>
            <a:r>
              <a:rPr lang="en-US" sz="5499" spc="236">
                <a:solidFill>
                  <a:srgbClr val="00E091"/>
                </a:solidFill>
                <a:latin typeface="HK Grotesk Pro Bold"/>
              </a:rPr>
              <a:t>PHÂN CỤM K-MEANS 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017752" y="3709700"/>
            <a:ext cx="7450391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">
                <a:solidFill>
                  <a:srgbClr val="FFFFFF"/>
                </a:solidFill>
                <a:latin typeface="Roboto"/>
              </a:rPr>
              <a:t>Phương pháp phân cụm dữ liệu</a:t>
            </a:r>
          </a:p>
          <a:p>
            <a:pPr>
              <a:lnSpc>
                <a:spcPts val="4200"/>
              </a:lnSpc>
            </a:pPr>
            <a:r>
              <a:rPr lang="en-US" sz="3000" spc="30">
                <a:solidFill>
                  <a:srgbClr val="FFFFFF"/>
                </a:solidFill>
                <a:latin typeface="Roboto"/>
              </a:rPr>
              <a:t>Chia dữ liệu vào các cụm tương tự nhau</a:t>
            </a:r>
          </a:p>
          <a:p>
            <a:pPr>
              <a:lnSpc>
                <a:spcPts val="4200"/>
              </a:lnSpc>
            </a:pPr>
            <a:r>
              <a:rPr lang="en-US" sz="3000" spc="30">
                <a:solidFill>
                  <a:srgbClr val="FFFFFF"/>
                </a:solidFill>
                <a:latin typeface="Roboto"/>
              </a:rPr>
              <a:t>Dừng khi được kết quả chấp nhận được</a:t>
            </a:r>
          </a:p>
          <a:p>
            <a:pPr>
              <a:lnSpc>
                <a:spcPts val="4200"/>
              </a:lnSpc>
            </a:pPr>
            <a:r>
              <a:rPr lang="en-US" sz="3000" spc="30">
                <a:solidFill>
                  <a:srgbClr val="FFFFFF"/>
                </a:solidFill>
                <a:latin typeface="Roboto"/>
              </a:rPr>
              <a:t>James MacQueen vào năm 1967</a:t>
            </a:r>
          </a:p>
        </p:txBody>
      </p:sp>
      <p:sp>
        <p:nvSpPr>
          <p:cNvPr name="AutoShape 52" id="52"/>
          <p:cNvSpPr/>
          <p:nvPr/>
        </p:nvSpPr>
        <p:spPr>
          <a:xfrm rot="0">
            <a:off x="-180975" y="9963150"/>
            <a:ext cx="18649950" cy="514350"/>
          </a:xfrm>
          <a:prstGeom prst="rect">
            <a:avLst/>
          </a:prstGeom>
          <a:solidFill>
            <a:srgbClr val="00E091"/>
          </a:solidFill>
        </p:spPr>
      </p:sp>
      <p:sp>
        <p:nvSpPr>
          <p:cNvPr name="TextBox 53" id="53"/>
          <p:cNvSpPr txBox="true"/>
          <p:nvPr/>
        </p:nvSpPr>
        <p:spPr>
          <a:xfrm rot="0">
            <a:off x="2217738" y="2460019"/>
            <a:ext cx="6008265" cy="229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099"/>
              </a:lnSpc>
            </a:pPr>
            <a:r>
              <a:rPr lang="en-US" sz="6999" spc="916">
                <a:solidFill>
                  <a:srgbClr val="FFFFFF"/>
                </a:solidFill>
                <a:latin typeface="Norwester Bold"/>
              </a:rPr>
              <a:t>? WHAT IS</a:t>
            </a:r>
          </a:p>
          <a:p>
            <a:pPr algn="r">
              <a:lnSpc>
                <a:spcPts val="9100"/>
              </a:lnSpc>
            </a:pPr>
            <a:r>
              <a:rPr lang="en-US" sz="7000" spc="490">
                <a:solidFill>
                  <a:srgbClr val="FFFFFF"/>
                </a:solidFill>
                <a:latin typeface="Norwester Bold"/>
              </a:rPr>
              <a:t>K-MEANS</a:t>
            </a:r>
          </a:p>
        </p:txBody>
      </p:sp>
      <p:sp>
        <p:nvSpPr>
          <p:cNvPr name="AutoShape 54" id="54"/>
          <p:cNvSpPr/>
          <p:nvPr/>
        </p:nvSpPr>
        <p:spPr>
          <a:xfrm rot="0">
            <a:off x="7578302" y="4991100"/>
            <a:ext cx="647700" cy="1524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55" id="55"/>
          <p:cNvGrpSpPr/>
          <p:nvPr/>
        </p:nvGrpSpPr>
        <p:grpSpPr>
          <a:xfrm rot="0">
            <a:off x="5342933" y="6443414"/>
            <a:ext cx="961023" cy="775930"/>
            <a:chOff x="0" y="0"/>
            <a:chExt cx="6350000" cy="512699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00E091"/>
            </a:solid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6303956" y="6443414"/>
            <a:ext cx="961023" cy="775930"/>
            <a:chOff x="0" y="0"/>
            <a:chExt cx="6350000" cy="512699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name="Group 59" id="59"/>
          <p:cNvGrpSpPr/>
          <p:nvPr/>
        </p:nvGrpSpPr>
        <p:grpSpPr>
          <a:xfrm rot="0">
            <a:off x="7264979" y="6443414"/>
            <a:ext cx="961023" cy="775930"/>
            <a:chOff x="0" y="0"/>
            <a:chExt cx="6350000" cy="512699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00E091">
                <a:alpha val="24706"/>
              </a:srgbClr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827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84306"/>
            <a:ext cx="11744538" cy="72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0"/>
              </a:lnSpc>
            </a:pPr>
            <a:r>
              <a:rPr lang="en-US" sz="4400" spc="219">
                <a:solidFill>
                  <a:srgbClr val="FFFFFF"/>
                </a:solidFill>
                <a:latin typeface="Roboto Bold"/>
              </a:rPr>
              <a:t>NHÓM 9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03636" y="5716094"/>
            <a:ext cx="16230600" cy="2554617"/>
          </a:xfrm>
          <a:prstGeom prst="rect">
            <a:avLst/>
          </a:prstGeom>
          <a:solidFill>
            <a:srgbClr val="00E091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284928" y="6632411"/>
            <a:ext cx="15718143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960"/>
              </a:lnSpc>
            </a:pPr>
            <a:r>
              <a:rPr lang="en-US" sz="10800">
                <a:solidFill>
                  <a:srgbClr val="182722"/>
                </a:solidFill>
                <a:latin typeface="Roboto Bold"/>
              </a:rPr>
              <a:t>K-MEANS TRONG ĐỀ TÀI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3636" y="8701405"/>
            <a:ext cx="16280728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spc="340">
                <a:solidFill>
                  <a:srgbClr val="FFFFFF"/>
                </a:solidFill>
                <a:latin typeface="Roboto"/>
              </a:rPr>
              <a:t>VẬN DỤNG K-MEANS VÀO ĐỀ TÀI NHƯ THẾ NÀO?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563373" y="974745"/>
            <a:ext cx="3720991" cy="1001443"/>
            <a:chOff x="0" y="0"/>
            <a:chExt cx="4961322" cy="133525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653774" cy="1335257"/>
              <a:chOff x="0" y="0"/>
              <a:chExt cx="6350000" cy="51269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1653774" y="0"/>
              <a:ext cx="1653774" cy="1335257"/>
              <a:chOff x="0" y="0"/>
              <a:chExt cx="6350000" cy="512699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3307548" y="0"/>
              <a:ext cx="1653774" cy="1335257"/>
              <a:chOff x="0" y="0"/>
              <a:chExt cx="6350000" cy="512699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>
                  <a:alpha val="49804"/>
                </a:srgbClr>
              </a:solidFill>
            </p:spPr>
          </p:sp>
        </p:grp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E0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47650" y="-196778"/>
            <a:ext cx="18916650" cy="3977804"/>
          </a:xfrm>
          <a:prstGeom prst="rect">
            <a:avLst/>
          </a:prstGeom>
          <a:solidFill>
            <a:srgbClr val="182722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3609688" y="864821"/>
            <a:ext cx="3649612" cy="982232"/>
            <a:chOff x="0" y="0"/>
            <a:chExt cx="4866150" cy="130964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622050" cy="1309643"/>
              <a:chOff x="0" y="0"/>
              <a:chExt cx="6350000" cy="512699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>
                  <a:alpha val="49804"/>
                </a:srgbClr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1622050" y="0"/>
              <a:ext cx="1622050" cy="1309643"/>
              <a:chOff x="0" y="0"/>
              <a:chExt cx="6350000" cy="512699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FFFFFF">
                  <a:alpha val="39608"/>
                </a:srgbClr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3244100" y="0"/>
              <a:ext cx="1622050" cy="1309643"/>
              <a:chOff x="0" y="0"/>
              <a:chExt cx="6350000" cy="512699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5126990"/>
              </a:xfrm>
              <a:custGeom>
                <a:avLst/>
                <a:gdLst/>
                <a:ahLst/>
                <a:cxnLst/>
                <a:rect r="r" b="b" t="t" l="l"/>
                <a:pathLst>
                  <a:path h="5126990" w="635000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>
                  <a:alpha val="24706"/>
                </a:srgbClr>
              </a:solid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4087775" y="6085803"/>
            <a:ext cx="1216537" cy="982232"/>
            <a:chOff x="0" y="0"/>
            <a:chExt cx="6350000" cy="51269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18272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945116" y="6085803"/>
            <a:ext cx="1216537" cy="982232"/>
            <a:chOff x="0" y="0"/>
            <a:chExt cx="6350000" cy="51269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406003" y="6085803"/>
            <a:ext cx="1216537" cy="982232"/>
            <a:chOff x="0" y="0"/>
            <a:chExt cx="6350000" cy="51269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5126990"/>
            </a:xfrm>
            <a:custGeom>
              <a:avLst/>
              <a:gdLst/>
              <a:ahLst/>
              <a:cxnLst/>
              <a:rect r="r" b="b" t="t" l="l"/>
              <a:pathLst>
                <a:path h="5126990" w="6350000">
                  <a:moveTo>
                    <a:pt x="3528060" y="0"/>
                  </a:move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close/>
                </a:path>
              </a:pathLst>
            </a:custGeom>
            <a:solidFill>
              <a:srgbClr val="182722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29198" y="5236434"/>
            <a:ext cx="2801229" cy="2922691"/>
            <a:chOff x="0" y="0"/>
            <a:chExt cx="3734972" cy="38969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28031" y="0"/>
              <a:ext cx="2878909" cy="2465066"/>
            </a:xfrm>
            <a:custGeom>
              <a:avLst/>
              <a:gdLst/>
              <a:ahLst/>
              <a:cxnLst/>
              <a:rect r="r" b="b" t="t" l="l"/>
              <a:pathLst>
                <a:path h="2465066" w="2878909">
                  <a:moveTo>
                    <a:pt x="0" y="0"/>
                  </a:moveTo>
                  <a:lnTo>
                    <a:pt x="2878910" y="0"/>
                  </a:lnTo>
                  <a:lnTo>
                    <a:pt x="2878910" y="2465066"/>
                  </a:lnTo>
                  <a:lnTo>
                    <a:pt x="0" y="2465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3211122"/>
              <a:ext cx="3734972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">
                  <a:solidFill>
                    <a:srgbClr val="182722"/>
                  </a:solidFill>
                  <a:latin typeface="Roboto"/>
                </a:rPr>
                <a:t>Hình ảnh gốc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361660" y="4994712"/>
            <a:ext cx="3526108" cy="3164414"/>
            <a:chOff x="0" y="0"/>
            <a:chExt cx="4701477" cy="42192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919370" y="0"/>
              <a:ext cx="2862737" cy="3180819"/>
            </a:xfrm>
            <a:custGeom>
              <a:avLst/>
              <a:gdLst/>
              <a:ahLst/>
              <a:cxnLst/>
              <a:rect r="r" b="b" t="t" l="l"/>
              <a:pathLst>
                <a:path h="3180819" w="2862737">
                  <a:moveTo>
                    <a:pt x="0" y="0"/>
                  </a:moveTo>
                  <a:lnTo>
                    <a:pt x="2862737" y="0"/>
                  </a:lnTo>
                  <a:lnTo>
                    <a:pt x="2862737" y="3180819"/>
                  </a:lnTo>
                  <a:lnTo>
                    <a:pt x="0" y="3180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3533418"/>
              <a:ext cx="4701477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">
                  <a:solidFill>
                    <a:srgbClr val="182722"/>
                  </a:solidFill>
                  <a:latin typeface="Roboto"/>
                </a:rPr>
                <a:t>K điểm được chọn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19001" y="5282307"/>
            <a:ext cx="2129654" cy="2876819"/>
            <a:chOff x="0" y="0"/>
            <a:chExt cx="2839539" cy="383575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205677" y="0"/>
              <a:ext cx="2428185" cy="2403903"/>
            </a:xfrm>
            <a:custGeom>
              <a:avLst/>
              <a:gdLst/>
              <a:ahLst/>
              <a:cxnLst/>
              <a:rect r="r" b="b" t="t" l="l"/>
              <a:pathLst>
                <a:path h="2403903" w="2428185">
                  <a:moveTo>
                    <a:pt x="0" y="0"/>
                  </a:moveTo>
                  <a:lnTo>
                    <a:pt x="2428185" y="0"/>
                  </a:lnTo>
                  <a:lnTo>
                    <a:pt x="2428185" y="2403903"/>
                  </a:lnTo>
                  <a:lnTo>
                    <a:pt x="0" y="2403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0" y="3149959"/>
              <a:ext cx="2839539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">
                  <a:solidFill>
                    <a:srgbClr val="182722"/>
                  </a:solidFill>
                  <a:latin typeface="Roboto"/>
                </a:rPr>
                <a:t>K-Means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679889" y="5328179"/>
            <a:ext cx="3779910" cy="2830947"/>
            <a:chOff x="0" y="0"/>
            <a:chExt cx="5039880" cy="377459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854522" y="0"/>
              <a:ext cx="3330836" cy="2355809"/>
            </a:xfrm>
            <a:custGeom>
              <a:avLst/>
              <a:gdLst/>
              <a:ahLst/>
              <a:cxnLst/>
              <a:rect r="r" b="b" t="t" l="l"/>
              <a:pathLst>
                <a:path h="2355809" w="3330836">
                  <a:moveTo>
                    <a:pt x="0" y="0"/>
                  </a:moveTo>
                  <a:lnTo>
                    <a:pt x="3330836" y="0"/>
                  </a:lnTo>
                  <a:lnTo>
                    <a:pt x="3330836" y="2355809"/>
                  </a:lnTo>
                  <a:lnTo>
                    <a:pt x="0" y="2355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0" y="3088796"/>
              <a:ext cx="5039880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">
                  <a:solidFill>
                    <a:srgbClr val="182722"/>
                  </a:solidFill>
                  <a:latin typeface="Roboto"/>
                </a:rPr>
                <a:t>Ảnh được phân đoạn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689395" y="952500"/>
            <a:ext cx="11449202" cy="2329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29"/>
              </a:lnSpc>
            </a:pPr>
            <a:r>
              <a:rPr lang="en-US" sz="7099" spc="70">
                <a:solidFill>
                  <a:srgbClr val="FFFFFF"/>
                </a:solidFill>
                <a:latin typeface="Roboto Bold"/>
              </a:rPr>
              <a:t>SƠ ĐỒ PHÂN VÙNG</a:t>
            </a:r>
          </a:p>
          <a:p>
            <a:pPr algn="l">
              <a:lnSpc>
                <a:spcPts val="9229"/>
              </a:lnSpc>
            </a:pPr>
            <a:r>
              <a:rPr lang="en-US" sz="7099" spc="70">
                <a:solidFill>
                  <a:srgbClr val="FFFFFF"/>
                </a:solidFill>
                <a:latin typeface="Roboto Bold"/>
              </a:rPr>
              <a:t>HÌNH ẢNH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DAF2Ry6p0hk</dc:identifier>
  <dcterms:modified xsi:type="dcterms:W3CDTF">2011-08-01T06:04:30Z</dcterms:modified>
  <cp:revision>1</cp:revision>
  <dc:title>K-MEAN Tách nền hình ảnh</dc:title>
</cp:coreProperties>
</file>